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7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04D7-421A-440D-B31D-B9599DBE43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145A-F612-4B0B-B9B4-882E9CC27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04D7-421A-440D-B31D-B9599DBE43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145A-F612-4B0B-B9B4-882E9CC27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04D7-421A-440D-B31D-B9599DBE43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145A-F612-4B0B-B9B4-882E9CC27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04D7-421A-440D-B31D-B9599DBE43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145A-F612-4B0B-B9B4-882E9CC27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04D7-421A-440D-B31D-B9599DBE43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145A-F612-4B0B-B9B4-882E9CC27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04D7-421A-440D-B31D-B9599DBE43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145A-F612-4B0B-B9B4-882E9CC27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04D7-421A-440D-B31D-B9599DBE43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145A-F612-4B0B-B9B4-882E9CC27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04D7-421A-440D-B31D-B9599DBE43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145A-F612-4B0B-B9B4-882E9CC27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04D7-421A-440D-B31D-B9599DBE43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145A-F612-4B0B-B9B4-882E9CC27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04D7-421A-440D-B31D-B9599DBE43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02145A-F612-4B0B-B9B4-882E9CC27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04D7-421A-440D-B31D-B9599DBE43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145A-F612-4B0B-B9B4-882E9CC27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4904D7-421A-440D-B31D-B9599DBE431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E02145A-F612-4B0B-B9B4-882E9CC27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Teamwork &amp; </a:t>
            </a:r>
            <a:br>
              <a:rPr lang="en-US" dirty="0" smtClean="0"/>
            </a:br>
            <a:r>
              <a:rPr lang="en-US" dirty="0" smtClean="0"/>
              <a:t>Conflict resolution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138248" y="2552662"/>
            <a:ext cx="6511131" cy="32925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Because working with people is unavoidable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36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Help a team develop a sense of shared responsibility.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Increase members’ awareness of their own behavior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Empower the facilitator to lead the group according to the agreements.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Enhance the quality of the group process.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Strike a balance between task and process</a:t>
            </a:r>
          </a:p>
        </p:txBody>
      </p:sp>
    </p:spTree>
    <p:extLst>
      <p:ext uri="{BB962C8B-B14F-4D97-AF65-F5344CB8AC3E}">
        <p14:creationId xmlns:p14="http://schemas.microsoft.com/office/powerpoint/2010/main" xmlns="" val="143110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Agreements work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If they are well </a:t>
            </a:r>
            <a:r>
              <a:rPr lang="en-US" sz="2800" dirty="0" smtClean="0"/>
              <a:t>developed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If they are enforced </a:t>
            </a:r>
            <a:r>
              <a:rPr lang="en-US" sz="2800" dirty="0" smtClean="0"/>
              <a:t>consistently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If each member of the team agrees to it</a:t>
            </a:r>
            <a:endParaRPr lang="en-US" sz="2800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105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Agreements should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Communication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Participation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Decision making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Conflict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Responsibilities and </a:t>
            </a:r>
            <a:r>
              <a:rPr lang="en-US" sz="2800" dirty="0" smtClean="0"/>
              <a:t>Consequences</a:t>
            </a:r>
          </a:p>
          <a:p>
            <a:pPr marL="0" indent="0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244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from 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is a team?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should a team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type of teamwork experience do you want in this class?</a:t>
            </a:r>
          </a:p>
          <a:p>
            <a:pPr marL="0" indent="0"/>
            <a:endParaRPr lang="en-US" sz="2800" dirty="0"/>
          </a:p>
          <a:p>
            <a:pPr marL="0" indent="0"/>
            <a:r>
              <a:rPr lang="en-US" sz="2800" dirty="0" smtClean="0"/>
              <a:t>Did you address communication, participation, decision making, conflict, responsibilities </a:t>
            </a:r>
            <a:r>
              <a:rPr lang="en-US" sz="2800" dirty="0"/>
              <a:t>and </a:t>
            </a:r>
            <a:r>
              <a:rPr lang="en-US" sz="2800" dirty="0" smtClean="0"/>
              <a:t>consequences? </a:t>
            </a:r>
            <a:endParaRPr lang="en-US" sz="2800" dirty="0"/>
          </a:p>
          <a:p>
            <a:pPr marL="0" indent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521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working agreement should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940040" cy="385237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Contact Information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Group norms- where, when, how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Group ground rules- consequences, decision-making, etc.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Group expectations- work quality, attendance, etc.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File Sharing Protocol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Individual Vision Statements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Rubric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Signatures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9090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Listen to other’s points of view without </a:t>
            </a:r>
            <a:r>
              <a:rPr lang="en-US" sz="2800" dirty="0" smtClean="0"/>
              <a:t>prejudice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Show up on time.  If you cannot, you must contact the </a:t>
            </a:r>
            <a:r>
              <a:rPr lang="en-US" sz="2800" dirty="0" smtClean="0"/>
              <a:t>group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Be prepared for </a:t>
            </a:r>
            <a:r>
              <a:rPr lang="en-US" sz="2800" dirty="0" smtClean="0"/>
              <a:t>meetings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Be committed to ending on time (if possible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Attack a problem, not a </a:t>
            </a:r>
            <a:r>
              <a:rPr lang="en-US" sz="2800" dirty="0" smtClean="0"/>
              <a:t>person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6672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/>
              <a:t>Do’s and Don’ts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Guidelines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Results focused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0698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04109" y="-304800"/>
            <a:ext cx="12192000" cy="7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33686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-228600"/>
            <a:ext cx="12192000" cy="7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42714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676400" y="-27709"/>
            <a:ext cx="12192000" cy="7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953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team…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787640" cy="3579849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Has shared goals and reasons for working together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Has members that are interdependent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Has members that are committed to the success of the whole group and the idea of cooperation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Is accountable to its members and the larger community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7881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900" dirty="0" smtClean="0"/>
              <a:t>Get in teams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900" dirty="0" smtClean="0"/>
              <a:t>Share your answers from the individual exercise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900" dirty="0" smtClean="0"/>
              <a:t>Decide which type of working agreement your team is going to write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900" dirty="0" smtClean="0"/>
              <a:t>Start work on your agreement as a team; address the following elements:</a:t>
            </a:r>
          </a:p>
          <a:p>
            <a:pPr lvl="1">
              <a:buFont typeface="Arial" pitchFamily="34" charset="0"/>
              <a:buChar char="•"/>
            </a:pPr>
            <a:r>
              <a:rPr lang="en-US" sz="2900" dirty="0"/>
              <a:t>Contact Information </a:t>
            </a:r>
          </a:p>
          <a:p>
            <a:pPr lvl="1">
              <a:buFont typeface="Arial" pitchFamily="34" charset="0"/>
              <a:buChar char="•"/>
            </a:pPr>
            <a:r>
              <a:rPr lang="en-US" sz="2900" dirty="0"/>
              <a:t>Group norms- where, when, how</a:t>
            </a:r>
          </a:p>
          <a:p>
            <a:pPr lvl="1">
              <a:buFont typeface="Arial" pitchFamily="34" charset="0"/>
              <a:buChar char="•"/>
            </a:pPr>
            <a:r>
              <a:rPr lang="en-US" sz="2900" dirty="0"/>
              <a:t>Group ground rules- consequences, decision-making, etc.</a:t>
            </a:r>
          </a:p>
          <a:p>
            <a:pPr lvl="1">
              <a:buFont typeface="Arial" pitchFamily="34" charset="0"/>
              <a:buChar char="•"/>
            </a:pPr>
            <a:r>
              <a:rPr lang="en-US" sz="2900" dirty="0"/>
              <a:t>Group expectations- work quality, attendance, etc.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80743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All groups encounter </a:t>
            </a:r>
            <a:r>
              <a:rPr lang="en-US" sz="2400" dirty="0" smtClean="0"/>
              <a:t>conflict (both task and relational) 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We think of conflict in negative terms: shouting, arguing, aggressive and passive </a:t>
            </a:r>
            <a:r>
              <a:rPr lang="en-US" sz="2400" dirty="0" smtClean="0"/>
              <a:t>resistance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Conflict is often interaction between different personality </a:t>
            </a:r>
            <a:r>
              <a:rPr lang="en-US" sz="2400" dirty="0" smtClean="0"/>
              <a:t>types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We often avoid </a:t>
            </a:r>
            <a:r>
              <a:rPr lang="en-US" sz="2400" dirty="0"/>
              <a:t>and ignore conflict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We are often unaware </a:t>
            </a:r>
            <a:r>
              <a:rPr lang="en-US" sz="2400" dirty="0"/>
              <a:t>of potentially positive outcomes of conflict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We must </a:t>
            </a:r>
            <a:r>
              <a:rPr lang="en-US" sz="2400" dirty="0"/>
              <a:t>learn to manage conflict productively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1019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500" dirty="0"/>
              <a:t>Diverse/conflicting worldviews, values, attitudes, and personalities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500" dirty="0"/>
              <a:t>Different needs, expectations, or technical opinions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500" dirty="0"/>
              <a:t>Limited time and resources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500" dirty="0"/>
              <a:t>Communication and scheduling problems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500" dirty="0"/>
              <a:t>Ambiguous roles and leadership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500" dirty="0"/>
              <a:t>Unclear administrative procedures, reward structures, and  decision making strategies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3999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task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Inspires creativity and improves team effectiveness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Increases decision quality and team cohesiveness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Needs to be expressed and explored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758184" cy="548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interpersonal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Diverts energy from the issue or activity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Compromises team cohesiveness and effectiveness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Promotes hostility, distrust, cynicism and disengagement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Needs to be identified, discussed, and reduced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8894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management styles</a:t>
            </a:r>
            <a:endParaRPr lang="en-US" dirty="0"/>
          </a:p>
        </p:txBody>
      </p:sp>
      <p:pic>
        <p:nvPicPr>
          <p:cNvPr id="4" name="Content Placeholder 3" descr="conflict style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178" r="-11178"/>
          <a:stretch>
            <a:fillRect/>
          </a:stretch>
        </p:blipFill>
        <p:spPr>
          <a:xfrm>
            <a:off x="-173724" y="990600"/>
            <a:ext cx="9317724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65986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700" dirty="0"/>
              <a:t>Confront the opposition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700" dirty="0"/>
              <a:t>Define the conflict mutually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700" dirty="0"/>
              <a:t>Communicate feelings and positions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700" dirty="0"/>
              <a:t>Communicate cooperative intentions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700" dirty="0"/>
              <a:t>Take the other person’s perspective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700" dirty="0"/>
              <a:t>Motivate to negotiate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700" dirty="0"/>
              <a:t>Reach a mutually satisfying  agreement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9974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difficult behavior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000" dirty="0"/>
              <a:t>The Silent Type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The </a:t>
            </a:r>
            <a:r>
              <a:rPr lang="en-US" sz="3000" dirty="0" err="1"/>
              <a:t>Monopolizer</a:t>
            </a:r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sz="3000" dirty="0"/>
              <a:t>The Intimidator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The Nice </a:t>
            </a:r>
            <a:r>
              <a:rPr lang="en-US" sz="3000" dirty="0" smtClean="0"/>
              <a:t>One</a:t>
            </a:r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sz="3000" dirty="0"/>
              <a:t>The Unhappy Camper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6545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the silent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000" dirty="0"/>
              <a:t>Use silent idea generation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Establish a participation expectation at the outset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Be direct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Use break out sessions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12762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the </a:t>
            </a:r>
            <a:r>
              <a:rPr lang="en-US" dirty="0" err="1" smtClean="0"/>
              <a:t>monopolizer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000" dirty="0"/>
              <a:t>Be direct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Recognize their contributions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Capture the ideas in writing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Interrupt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6973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the intimidator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000" dirty="0"/>
              <a:t>Communicate that you understand their feelings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Explain that each members needs must be met as much as possible for a successful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721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All teams must balance between the small details and the big picture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split between the details and the big pictured is referred to as the Task/Process Orientation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1147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the nice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000" dirty="0"/>
              <a:t>Be direct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Check with each member to make sure they support the outcome of the session/meeting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09868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the unhappy camper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000" dirty="0"/>
              <a:t>Acknowledge their unhappiness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Get them involved by asking them to take on a responsibility (scribing)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Release them from the process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Work with a supervisor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Release them from the team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01429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Communicate ethically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90600"/>
            <a:ext cx="8168640" cy="4267200"/>
          </a:xfrm>
        </p:spPr>
        <p:txBody>
          <a:bodyPr>
            <a:normAutofit/>
          </a:bodyPr>
          <a:lstStyle/>
          <a:p>
            <a:r>
              <a:rPr lang="en-US" sz="2000" dirty="0"/>
              <a:t>Treat everyone with respect and politeness</a:t>
            </a:r>
          </a:p>
          <a:p>
            <a:r>
              <a:rPr lang="en-US" sz="2000" dirty="0"/>
              <a:t>Speak with good intent</a:t>
            </a:r>
          </a:p>
          <a:p>
            <a:r>
              <a:rPr lang="en-US" sz="2000" dirty="0"/>
              <a:t>Ask questions with curiosity, not cynicism</a:t>
            </a:r>
          </a:p>
          <a:p>
            <a:r>
              <a:rPr lang="en-US" sz="2000" dirty="0"/>
              <a:t>Openly express disagreements</a:t>
            </a:r>
          </a:p>
          <a:p>
            <a:r>
              <a:rPr lang="en-US" sz="2000" dirty="0"/>
              <a:t>Avoid making attributions </a:t>
            </a:r>
          </a:p>
          <a:p>
            <a:r>
              <a:rPr lang="en-US" sz="2000" dirty="0"/>
              <a:t>Facilitate group process</a:t>
            </a:r>
          </a:p>
          <a:p>
            <a:r>
              <a:rPr lang="en-US" sz="2000" dirty="0"/>
              <a:t>Avoid coming to decisions too quickly</a:t>
            </a:r>
          </a:p>
          <a:p>
            <a:r>
              <a:rPr lang="en-US" sz="2000" dirty="0"/>
              <a:t>Respect confidentiality</a:t>
            </a:r>
          </a:p>
          <a:p>
            <a:r>
              <a:rPr lang="en-US" sz="2000" dirty="0"/>
              <a:t>Clarify opinions and statements with examples</a:t>
            </a:r>
          </a:p>
          <a:p>
            <a:r>
              <a:rPr lang="en-US" sz="2000" dirty="0"/>
              <a:t>Acknowledge others’ viewpoints and accept them as real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68638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/>
              <a:t>Take responsibility!  Be open about problems with meeting guidelines, but be prepared to accept the consequences</a:t>
            </a:r>
            <a:r>
              <a:rPr lang="en-US" sz="2600" dirty="0" smtClean="0"/>
              <a:t>.</a:t>
            </a:r>
            <a:endParaRPr lang="en-US" sz="2600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/>
              <a:t>Seek assistance from supervisors and/or instructors for problems that are “too big</a:t>
            </a:r>
            <a:r>
              <a:rPr lang="en-US" sz="2600" dirty="0" smtClean="0"/>
              <a:t>.”</a:t>
            </a:r>
            <a:endParaRPr lang="en-US" sz="2600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/>
              <a:t>Don’t take it all on yourself.  Picking up slack for other members leads to frustration, exhaustion and a reduction in quality of 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0050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Oriented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Attention to detail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Independent work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Focus on the now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Closure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285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orientation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01848"/>
            <a:ext cx="3409950" cy="325115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Gets things done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Quick decisions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Efficient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Considers the fine points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Can miss the big picture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Stifles creativity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Lack of communication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Lack of cohesion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564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Consideration of the team’s purpose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Multiple perspectives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Emphasis on the long term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Exploration of ideas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486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orientation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752850" cy="310896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Encourages creativity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Explores ideas more deeply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Allows greater collaboration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Sets up and directs tasks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066800"/>
            <a:ext cx="3200400" cy="548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3200400" cy="310896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C</a:t>
            </a:r>
            <a:r>
              <a:rPr lang="en-US" sz="2800" dirty="0" smtClean="0"/>
              <a:t>an overlook the little details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Problems getting things done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Time consuming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Can be inefficient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5008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to consensus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Teams must decide how much emphasis is placed on task and process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Team members must all be on the “same page” once these decisions are made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Team members must abide by these decisions and take responsibility for their actions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One way to do this…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194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A working agreement consists of ground rules (norms, expectations) that guide how a team will work together to achieve results/meet an objective/realize a goal </a:t>
            </a:r>
          </a:p>
        </p:txBody>
      </p:sp>
    </p:spTree>
    <p:extLst>
      <p:ext uri="{BB962C8B-B14F-4D97-AF65-F5344CB8AC3E}">
        <p14:creationId xmlns:p14="http://schemas.microsoft.com/office/powerpoint/2010/main" xmlns="" val="21498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89</TotalTime>
  <Words>966</Words>
  <Application>Microsoft Office PowerPoint</Application>
  <PresentationFormat>On-screen Show (4:3)</PresentationFormat>
  <Paragraphs>175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Angles</vt:lpstr>
      <vt:lpstr>Teamwork &amp;  Conflict resolution </vt:lpstr>
      <vt:lpstr>A team…</vt:lpstr>
      <vt:lpstr>Team focus</vt:lpstr>
      <vt:lpstr>Task Oriented </vt:lpstr>
      <vt:lpstr>Task orientation</vt:lpstr>
      <vt:lpstr>Process orientation</vt:lpstr>
      <vt:lpstr>Process orientation</vt:lpstr>
      <vt:lpstr>Coming to consensus </vt:lpstr>
      <vt:lpstr>Working agreements</vt:lpstr>
      <vt:lpstr>Working agreements</vt:lpstr>
      <vt:lpstr>Agreements work well</vt:lpstr>
      <vt:lpstr>Agreements should include</vt:lpstr>
      <vt:lpstr>Exercise from last time</vt:lpstr>
      <vt:lpstr>Your working agreement should include</vt:lpstr>
      <vt:lpstr>Examples of guidelines</vt:lpstr>
      <vt:lpstr>What does it look like?</vt:lpstr>
      <vt:lpstr>Slide 17</vt:lpstr>
      <vt:lpstr>Slide 18</vt:lpstr>
      <vt:lpstr>Slide 19</vt:lpstr>
      <vt:lpstr>Team exercise</vt:lpstr>
      <vt:lpstr>Conflict</vt:lpstr>
      <vt:lpstr>Causes of conflict</vt:lpstr>
      <vt:lpstr>conflict</vt:lpstr>
      <vt:lpstr>Conflict management styles</vt:lpstr>
      <vt:lpstr>Dealing with conflict</vt:lpstr>
      <vt:lpstr>Common difficult behavior types</vt:lpstr>
      <vt:lpstr>Responding to the silent type</vt:lpstr>
      <vt:lpstr>Responding to the monopolizer </vt:lpstr>
      <vt:lpstr>Responding to the intimidator</vt:lpstr>
      <vt:lpstr>Responding to the nice one</vt:lpstr>
      <vt:lpstr>Responding to the unhappy camper</vt:lpstr>
      <vt:lpstr>Communicate ethically </vt:lpstr>
      <vt:lpstr>resolution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Teamwork &amp;  Conflict resolution</dc:title>
  <dc:creator>Stacey</dc:creator>
  <cp:lastModifiedBy>Terry A. Ring</cp:lastModifiedBy>
  <cp:revision>12</cp:revision>
  <dcterms:created xsi:type="dcterms:W3CDTF">2013-09-10T03:27:26Z</dcterms:created>
  <dcterms:modified xsi:type="dcterms:W3CDTF">2013-09-10T20:33:25Z</dcterms:modified>
</cp:coreProperties>
</file>